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75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69" r:id="rId17"/>
    <p:sldId id="270" r:id="rId18"/>
    <p:sldId id="274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B805EE-101E-4BAB-812F-AE61537BC00B}" v="7" dt="2024-05-20T15:28:04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4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Cheney" userId="4b08aa6e-e6b3-4c66-9393-92a8e6430a74" providerId="ADAL" clId="{57B805EE-101E-4BAB-812F-AE61537BC00B}"/>
    <pc:docChg chg="custSel addSld modSld modMainMaster">
      <pc:chgData name="Karen Cheney" userId="4b08aa6e-e6b3-4c66-9393-92a8e6430a74" providerId="ADAL" clId="{57B805EE-101E-4BAB-812F-AE61537BC00B}" dt="2024-05-20T15:28:04.361" v="773"/>
      <pc:docMkLst>
        <pc:docMk/>
      </pc:docMkLst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56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6"/>
            <ac:spMk id="2" creationId="{DA7D1F91-D8DA-8708-42D2-C35A74546ABC}"/>
          </ac:spMkLst>
        </pc:spChg>
        <pc:spChg chg="mod">
          <ac:chgData name="Karen Cheney" userId="4b08aa6e-e6b3-4c66-9393-92a8e6430a74" providerId="ADAL" clId="{57B805EE-101E-4BAB-812F-AE61537BC00B}" dt="2024-05-20T15:22:23.541" v="632" actId="20577"/>
          <ac:spMkLst>
            <pc:docMk/>
            <pc:sldMk cId="0" sldId="256"/>
            <ac:spMk id="3" creationId="{D1F14191-8899-263E-190C-34A31898D1A9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57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7"/>
            <ac:spMk id="2" creationId="{7B9D5968-B785-C296-2D67-0080B2ADA51D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7"/>
            <ac:spMk id="3" creationId="{C7078D10-0056-4A8D-FA39-EF6F5C3F1BD0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58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8"/>
            <ac:spMk id="2" creationId="{134F7A79-7A08-BAE6-8CC6-2B1BC523C2DD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8"/>
            <ac:spMk id="8195" creationId="{EA134C3B-3BD9-B185-DF5A-3AD5C80D733C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59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9"/>
            <ac:spMk id="2" creationId="{F7719EC6-0259-645D-13BF-A0957DA42C9F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59"/>
            <ac:spMk id="10243" creationId="{7AF9BFC9-EC9C-787F-8BF9-29907622D006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61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1"/>
            <ac:spMk id="2" creationId="{9A267A83-6272-933B-FDF8-3EEBB244F52F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1"/>
            <ac:spMk id="12291" creationId="{41B981F0-6601-B295-4B4D-CFB44D93FBBE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62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2"/>
            <ac:spMk id="2" creationId="{8DE96FBE-1017-AA06-0B98-2C48A327C225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2"/>
            <ac:spMk id="15363" creationId="{1506E4CF-A2FE-50AB-A2CE-406F4967C8CF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63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3"/>
            <ac:spMk id="2" creationId="{9B0C700A-5CD0-B0E5-E20A-486CA70348F6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3"/>
            <ac:spMk id="17411" creationId="{29532390-63F0-FE74-9EC4-F42ECDE81169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64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4"/>
            <ac:spMk id="2" creationId="{CCDEA871-8C18-B921-1418-5B3B2B747EB3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4"/>
            <ac:spMk id="19459" creationId="{D668FD71-7EA7-DDB7-0674-607B4663317D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0" sldId="265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5"/>
            <ac:spMk id="2" creationId="{A1123EA7-96F1-9EAE-6FF7-9AE3412B22E7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0" sldId="265"/>
            <ac:spMk id="21507" creationId="{DAE3754B-E2B2-0A58-B7F9-5F4865FAF5B7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1225710113" sldId="266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1225710113" sldId="266"/>
            <ac:spMk id="2" creationId="{B990EF31-2240-D354-CA71-D49319596F5C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1225710113" sldId="266"/>
            <ac:spMk id="3" creationId="{21A6A2D0-9031-61CD-BC60-CABC2FDA2DF1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314969244" sldId="267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314969244" sldId="267"/>
            <ac:spMk id="2" creationId="{4B733987-A25D-9D85-B9FC-2A8D1FD93E97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314969244" sldId="267"/>
            <ac:spMk id="3" creationId="{67ADBF00-D557-FF1C-76C5-72576E64EA9F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545693599" sldId="268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545693599" sldId="268"/>
            <ac:spMk id="2" creationId="{099A4245-2261-D5D6-FEE6-4AACA98E8584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545693599" sldId="268"/>
            <ac:spMk id="3" creationId="{B4C2017E-CCA2-63E7-6FD4-04374C609E61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2597823763" sldId="269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2597823763" sldId="269"/>
            <ac:spMk id="2" creationId="{9EE0176A-70C7-9186-0F9E-2F7E482DB28E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2597823763" sldId="269"/>
            <ac:spMk id="3" creationId="{525E97E3-3E1C-96C0-9DAA-F176E844A306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2184055488" sldId="270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2184055488" sldId="270"/>
            <ac:spMk id="2" creationId="{A7420BDF-823C-A63D-1A28-632ECB694B36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2184055488" sldId="270"/>
            <ac:spMk id="3" creationId="{593149D7-5581-41A5-2A84-668B43283C72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1849322431" sldId="271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1849322431" sldId="271"/>
            <ac:spMk id="2" creationId="{4FA66069-27F6-6ACE-4EAD-8B6ADD29A202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1849322431" sldId="271"/>
            <ac:spMk id="3" creationId="{97FB9AC2-BA50-9059-0DAA-649434C7B105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404761536" sldId="272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404761536" sldId="272"/>
            <ac:spMk id="2" creationId="{128A4627-87DD-B293-D39C-AA622B991081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404761536" sldId="272"/>
            <ac:spMk id="3" creationId="{D1A7E0E2-E264-1657-557B-888037D6F963}"/>
          </ac:spMkLst>
        </pc:spChg>
      </pc:sldChg>
      <pc:sldChg chg="modSp mod">
        <pc:chgData name="Karen Cheney" userId="4b08aa6e-e6b3-4c66-9393-92a8e6430a74" providerId="ADAL" clId="{57B805EE-101E-4BAB-812F-AE61537BC00B}" dt="2024-05-20T15:28:04.361" v="773"/>
        <pc:sldMkLst>
          <pc:docMk/>
          <pc:sldMk cId="2199803885" sldId="274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2199803885" sldId="274"/>
            <ac:spMk id="2" creationId="{B7D90A9C-6508-3BFD-1B45-0E7024930D73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2199803885" sldId="274"/>
            <ac:spMk id="3" creationId="{9919BBA7-A116-7851-5C8E-DEA6C5A609A5}"/>
          </ac:spMkLst>
        </pc:spChg>
      </pc:sldChg>
      <pc:sldChg chg="modSp new mod">
        <pc:chgData name="Karen Cheney" userId="4b08aa6e-e6b3-4c66-9393-92a8e6430a74" providerId="ADAL" clId="{57B805EE-101E-4BAB-812F-AE61537BC00B}" dt="2024-05-20T15:28:04.361" v="773"/>
        <pc:sldMkLst>
          <pc:docMk/>
          <pc:sldMk cId="1039934439" sldId="275"/>
        </pc:sldMkLst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1039934439" sldId="275"/>
            <ac:spMk id="2" creationId="{743CA9BC-9EB5-A262-DEC9-D5952A6A1138}"/>
          </ac:spMkLst>
        </pc:spChg>
        <pc:spChg chg="mod">
          <ac:chgData name="Karen Cheney" userId="4b08aa6e-e6b3-4c66-9393-92a8e6430a74" providerId="ADAL" clId="{57B805EE-101E-4BAB-812F-AE61537BC00B}" dt="2024-05-20T15:28:04.361" v="773"/>
          <ac:spMkLst>
            <pc:docMk/>
            <pc:sldMk cId="1039934439" sldId="275"/>
            <ac:spMk id="3" creationId="{FC1B966D-2421-77F1-A9B3-1957F7C25DE6}"/>
          </ac:spMkLst>
        </pc:spChg>
      </pc:sldChg>
      <pc:sldMasterChg chg="addSp">
        <pc:chgData name="Karen Cheney" userId="4b08aa6e-e6b3-4c66-9393-92a8e6430a74" providerId="ADAL" clId="{57B805EE-101E-4BAB-812F-AE61537BC00B}" dt="2024-05-20T15:23:31.959" v="637"/>
        <pc:sldMasterMkLst>
          <pc:docMk/>
          <pc:sldMasterMk cId="1350432999" sldId="2147483696"/>
        </pc:sldMasterMkLst>
        <pc:spChg chg="add">
          <ac:chgData name="Karen Cheney" userId="4b08aa6e-e6b3-4c66-9393-92a8e6430a74" providerId="ADAL" clId="{57B805EE-101E-4BAB-812F-AE61537BC00B}" dt="2024-05-20T15:23:31.959" v="637"/>
          <ac:spMkLst>
            <pc:docMk/>
            <pc:sldMasterMk cId="1350432999" sldId="2147483696"/>
            <ac:spMk id="18" creationId="{7C73AD6A-8CE6-05C5-14E5-F27B8093ACAC}"/>
          </ac:spMkLst>
        </pc:spChg>
      </pc:sldMasterChg>
      <pc:sldMasterChg chg="addSp">
        <pc:chgData name="Karen Cheney" userId="4b08aa6e-e6b3-4c66-9393-92a8e6430a74" providerId="ADAL" clId="{57B805EE-101E-4BAB-812F-AE61537BC00B}" dt="2024-05-20T15:25:12.305" v="656"/>
        <pc:sldMasterMkLst>
          <pc:docMk/>
          <pc:sldMasterMk cId="215599799" sldId="2147483713"/>
        </pc:sldMasterMkLst>
        <pc:spChg chg="add">
          <ac:chgData name="Karen Cheney" userId="4b08aa6e-e6b3-4c66-9393-92a8e6430a74" providerId="ADAL" clId="{57B805EE-101E-4BAB-812F-AE61537BC00B}" dt="2024-05-20T15:25:12.305" v="656"/>
          <ac:spMkLst>
            <pc:docMk/>
            <pc:sldMasterMk cId="215599799" sldId="2147483713"/>
            <ac:spMk id="18" creationId="{4F1BF533-3499-BC92-1AC1-52D7D1EA20C8}"/>
          </ac:spMkLst>
        </pc:spChg>
      </pc:sldMasterChg>
      <pc:sldMasterChg chg="addSp">
        <pc:chgData name="Karen Cheney" userId="4b08aa6e-e6b3-4c66-9393-92a8e6430a74" providerId="ADAL" clId="{57B805EE-101E-4BAB-812F-AE61537BC00B}" dt="2024-05-20T15:28:04.361" v="773"/>
        <pc:sldMasterMkLst>
          <pc:docMk/>
          <pc:sldMasterMk cId="1000651504" sldId="2147483730"/>
        </pc:sldMasterMkLst>
        <pc:spChg chg="add">
          <ac:chgData name="Karen Cheney" userId="4b08aa6e-e6b3-4c66-9393-92a8e6430a74" providerId="ADAL" clId="{57B805EE-101E-4BAB-812F-AE61537BC00B}" dt="2024-05-20T15:28:04.361" v="773"/>
          <ac:spMkLst>
            <pc:docMk/>
            <pc:sldMasterMk cId="1000651504" sldId="2147483730"/>
            <ac:spMk id="18" creationId="{242C3CBB-52DE-CF59-B137-7963A7A0CF46}"/>
          </ac:spMkLst>
        </pc:spChg>
      </pc:sldMasterChg>
    </pc:docChg>
  </pc:docChgLst>
  <pc:docChgLst>
    <pc:chgData name="Karen Cheney" userId="4b08aa6e-e6b3-4c66-9393-92a8e6430a74" providerId="ADAL" clId="{596F657C-8C19-4487-8B6E-4B0134C90808}"/>
    <pc:docChg chg="undo custSel addSld delSld modSld">
      <pc:chgData name="Karen Cheney" userId="4b08aa6e-e6b3-4c66-9393-92a8e6430a74" providerId="ADAL" clId="{596F657C-8C19-4487-8B6E-4B0134C90808}" dt="2024-03-24T23:06:56.313" v="1009" actId="20577"/>
      <pc:docMkLst>
        <pc:docMk/>
      </pc:docMkLst>
      <pc:sldChg chg="modSp mod">
        <pc:chgData name="Karen Cheney" userId="4b08aa6e-e6b3-4c66-9393-92a8e6430a74" providerId="ADAL" clId="{596F657C-8C19-4487-8B6E-4B0134C90808}" dt="2024-03-23T13:59:02.001" v="797" actId="14100"/>
        <pc:sldMkLst>
          <pc:docMk/>
          <pc:sldMk cId="0" sldId="256"/>
        </pc:sldMkLst>
        <pc:spChg chg="mod">
          <ac:chgData name="Karen Cheney" userId="4b08aa6e-e6b3-4c66-9393-92a8e6430a74" providerId="ADAL" clId="{596F657C-8C19-4487-8B6E-4B0134C90808}" dt="2024-03-23T13:59:02.001" v="797" actId="14100"/>
          <ac:spMkLst>
            <pc:docMk/>
            <pc:sldMk cId="0" sldId="256"/>
            <ac:spMk id="2" creationId="{DA7D1F91-D8DA-8708-42D2-C35A74546ABC}"/>
          </ac:spMkLst>
        </pc:spChg>
      </pc:sldChg>
      <pc:sldChg chg="modSp">
        <pc:chgData name="Karen Cheney" userId="4b08aa6e-e6b3-4c66-9393-92a8e6430a74" providerId="ADAL" clId="{596F657C-8C19-4487-8B6E-4B0134C90808}" dt="2024-03-23T13:56:18.575" v="773"/>
        <pc:sldMkLst>
          <pc:docMk/>
          <pc:sldMk cId="0" sldId="257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57"/>
            <ac:spMk id="2" creationId="{7B9D5968-B785-C296-2D67-0080B2ADA51D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57"/>
            <ac:spMk id="3" creationId="{C7078D10-0056-4A8D-FA39-EF6F5C3F1BD0}"/>
          </ac:spMkLst>
        </pc:spChg>
      </pc:sldChg>
      <pc:sldChg chg="modSp mod">
        <pc:chgData name="Karen Cheney" userId="4b08aa6e-e6b3-4c66-9393-92a8e6430a74" providerId="ADAL" clId="{596F657C-8C19-4487-8B6E-4B0134C90808}" dt="2024-03-23T14:02:30.993" v="829" actId="20577"/>
        <pc:sldMkLst>
          <pc:docMk/>
          <pc:sldMk cId="0" sldId="258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58"/>
            <ac:spMk id="2" creationId="{134F7A79-7A08-BAE6-8CC6-2B1BC523C2DD}"/>
          </ac:spMkLst>
        </pc:spChg>
        <pc:spChg chg="mod">
          <ac:chgData name="Karen Cheney" userId="4b08aa6e-e6b3-4c66-9393-92a8e6430a74" providerId="ADAL" clId="{596F657C-8C19-4487-8B6E-4B0134C90808}" dt="2024-03-23T14:02:30.993" v="829" actId="20577"/>
          <ac:spMkLst>
            <pc:docMk/>
            <pc:sldMk cId="0" sldId="258"/>
            <ac:spMk id="8195" creationId="{EA134C3B-3BD9-B185-DF5A-3AD5C80D733C}"/>
          </ac:spMkLst>
        </pc:spChg>
      </pc:sldChg>
      <pc:sldChg chg="modSp">
        <pc:chgData name="Karen Cheney" userId="4b08aa6e-e6b3-4c66-9393-92a8e6430a74" providerId="ADAL" clId="{596F657C-8C19-4487-8B6E-4B0134C90808}" dt="2024-03-23T13:56:18.575" v="773"/>
        <pc:sldMkLst>
          <pc:docMk/>
          <pc:sldMk cId="0" sldId="259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59"/>
            <ac:spMk id="2" creationId="{F7719EC6-0259-645D-13BF-A0957DA42C9F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59"/>
            <ac:spMk id="10243" creationId="{7AF9BFC9-EC9C-787F-8BF9-29907622D006}"/>
          </ac:spMkLst>
        </pc:spChg>
      </pc:sldChg>
      <pc:sldChg chg="modSp">
        <pc:chgData name="Karen Cheney" userId="4b08aa6e-e6b3-4c66-9393-92a8e6430a74" providerId="ADAL" clId="{596F657C-8C19-4487-8B6E-4B0134C90808}" dt="2024-03-23T13:56:18.575" v="773"/>
        <pc:sldMkLst>
          <pc:docMk/>
          <pc:sldMk cId="0" sldId="261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1"/>
            <ac:spMk id="2" creationId="{9A267A83-6272-933B-FDF8-3EEBB244F52F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1"/>
            <ac:spMk id="12291" creationId="{41B981F0-6601-B295-4B4D-CFB44D93FBBE}"/>
          </ac:spMkLst>
        </pc:spChg>
      </pc:sldChg>
      <pc:sldChg chg="modSp mod">
        <pc:chgData name="Karen Cheney" userId="4b08aa6e-e6b3-4c66-9393-92a8e6430a74" providerId="ADAL" clId="{596F657C-8C19-4487-8B6E-4B0134C90808}" dt="2024-03-24T23:06:56.313" v="1009" actId="20577"/>
        <pc:sldMkLst>
          <pc:docMk/>
          <pc:sldMk cId="0" sldId="262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2"/>
            <ac:spMk id="2" creationId="{8DE96FBE-1017-AA06-0B98-2C48A327C225}"/>
          </ac:spMkLst>
        </pc:spChg>
        <pc:spChg chg="mod">
          <ac:chgData name="Karen Cheney" userId="4b08aa6e-e6b3-4c66-9393-92a8e6430a74" providerId="ADAL" clId="{596F657C-8C19-4487-8B6E-4B0134C90808}" dt="2024-03-24T23:06:56.313" v="1009" actId="20577"/>
          <ac:spMkLst>
            <pc:docMk/>
            <pc:sldMk cId="0" sldId="262"/>
            <ac:spMk id="15363" creationId="{1506E4CF-A2FE-50AB-A2CE-406F4967C8CF}"/>
          </ac:spMkLst>
        </pc:spChg>
      </pc:sldChg>
      <pc:sldChg chg="modSp">
        <pc:chgData name="Karen Cheney" userId="4b08aa6e-e6b3-4c66-9393-92a8e6430a74" providerId="ADAL" clId="{596F657C-8C19-4487-8B6E-4B0134C90808}" dt="2024-03-23T13:56:18.575" v="773"/>
        <pc:sldMkLst>
          <pc:docMk/>
          <pc:sldMk cId="0" sldId="263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3"/>
            <ac:spMk id="2" creationId="{9B0C700A-5CD0-B0E5-E20A-486CA70348F6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3"/>
            <ac:spMk id="17411" creationId="{29532390-63F0-FE74-9EC4-F42ECDE81169}"/>
          </ac:spMkLst>
        </pc:spChg>
      </pc:sldChg>
      <pc:sldChg chg="modSp">
        <pc:chgData name="Karen Cheney" userId="4b08aa6e-e6b3-4c66-9393-92a8e6430a74" providerId="ADAL" clId="{596F657C-8C19-4487-8B6E-4B0134C90808}" dt="2024-03-23T13:56:18.575" v="773"/>
        <pc:sldMkLst>
          <pc:docMk/>
          <pc:sldMk cId="0" sldId="264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4"/>
            <ac:spMk id="2" creationId="{CCDEA871-8C18-B921-1418-5B3B2B747EB3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4"/>
            <ac:spMk id="19459" creationId="{D668FD71-7EA7-DDB7-0674-607B4663317D}"/>
          </ac:spMkLst>
        </pc:spChg>
      </pc:sldChg>
      <pc:sldChg chg="modSp">
        <pc:chgData name="Karen Cheney" userId="4b08aa6e-e6b3-4c66-9393-92a8e6430a74" providerId="ADAL" clId="{596F657C-8C19-4487-8B6E-4B0134C90808}" dt="2024-03-23T13:56:18.575" v="773"/>
        <pc:sldMkLst>
          <pc:docMk/>
          <pc:sldMk cId="0" sldId="265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5"/>
            <ac:spMk id="2" creationId="{A1123EA7-96F1-9EAE-6FF7-9AE3412B22E7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0" sldId="265"/>
            <ac:spMk id="21507" creationId="{DAE3754B-E2B2-0A58-B7F9-5F4865FAF5B7}"/>
          </ac:spMkLst>
        </pc:spChg>
      </pc:sldChg>
      <pc:sldChg chg="modSp new del mod">
        <pc:chgData name="Karen Cheney" userId="4b08aa6e-e6b3-4c66-9393-92a8e6430a74" providerId="ADAL" clId="{596F657C-8C19-4487-8B6E-4B0134C90808}" dt="2024-03-18T14:13:44.423" v="80" actId="47"/>
        <pc:sldMkLst>
          <pc:docMk/>
          <pc:sldMk cId="1054730775" sldId="266"/>
        </pc:sldMkLst>
        <pc:spChg chg="mod">
          <ac:chgData name="Karen Cheney" userId="4b08aa6e-e6b3-4c66-9393-92a8e6430a74" providerId="ADAL" clId="{596F657C-8C19-4487-8B6E-4B0134C90808}" dt="2024-03-18T14:13:35.133" v="79" actId="20577"/>
          <ac:spMkLst>
            <pc:docMk/>
            <pc:sldMk cId="1054730775" sldId="266"/>
            <ac:spMk id="2" creationId="{315EA253-9CF7-BE87-98AE-0A52EBD654F7}"/>
          </ac:spMkLst>
        </pc:spChg>
      </pc:sldChg>
      <pc:sldChg chg="modSp del mod">
        <pc:chgData name="Karen Cheney" userId="4b08aa6e-e6b3-4c66-9393-92a8e6430a74" providerId="ADAL" clId="{596F657C-8C19-4487-8B6E-4B0134C90808}" dt="2024-03-23T14:26:42.524" v="918" actId="255"/>
        <pc:sldMkLst>
          <pc:docMk/>
          <pc:sldMk cId="1225710113" sldId="266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1225710113" sldId="266"/>
            <ac:spMk id="2" creationId="{B990EF31-2240-D354-CA71-D49319596F5C}"/>
          </ac:spMkLst>
        </pc:spChg>
        <pc:spChg chg="mod">
          <ac:chgData name="Karen Cheney" userId="4b08aa6e-e6b3-4c66-9393-92a8e6430a74" providerId="ADAL" clId="{596F657C-8C19-4487-8B6E-4B0134C90808}" dt="2024-03-23T14:26:42.524" v="918" actId="255"/>
          <ac:spMkLst>
            <pc:docMk/>
            <pc:sldMk cId="1225710113" sldId="266"/>
            <ac:spMk id="3" creationId="{21A6A2D0-9031-61CD-BC60-CABC2FDA2DF1}"/>
          </ac:spMkLst>
        </pc:spChg>
      </pc:sldChg>
      <pc:sldChg chg="modSp new mod">
        <pc:chgData name="Karen Cheney" userId="4b08aa6e-e6b3-4c66-9393-92a8e6430a74" providerId="ADAL" clId="{596F657C-8C19-4487-8B6E-4B0134C90808}" dt="2024-03-23T14:04:40.650" v="865" actId="20577"/>
        <pc:sldMkLst>
          <pc:docMk/>
          <pc:sldMk cId="314969244" sldId="267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314969244" sldId="267"/>
            <ac:spMk id="2" creationId="{4B733987-A25D-9D85-B9FC-2A8D1FD93E97}"/>
          </ac:spMkLst>
        </pc:spChg>
        <pc:spChg chg="mod">
          <ac:chgData name="Karen Cheney" userId="4b08aa6e-e6b3-4c66-9393-92a8e6430a74" providerId="ADAL" clId="{596F657C-8C19-4487-8B6E-4B0134C90808}" dt="2024-03-23T14:04:40.650" v="865" actId="20577"/>
          <ac:spMkLst>
            <pc:docMk/>
            <pc:sldMk cId="314969244" sldId="267"/>
            <ac:spMk id="3" creationId="{67ADBF00-D557-FF1C-76C5-72576E64EA9F}"/>
          </ac:spMkLst>
        </pc:spChg>
      </pc:sldChg>
      <pc:sldChg chg="modSp new mod">
        <pc:chgData name="Karen Cheney" userId="4b08aa6e-e6b3-4c66-9393-92a8e6430a74" providerId="ADAL" clId="{596F657C-8C19-4487-8B6E-4B0134C90808}" dt="2024-03-23T14:04:59.599" v="867" actId="20577"/>
        <pc:sldMkLst>
          <pc:docMk/>
          <pc:sldMk cId="545693599" sldId="268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545693599" sldId="268"/>
            <ac:spMk id="2" creationId="{099A4245-2261-D5D6-FEE6-4AACA98E8584}"/>
          </ac:spMkLst>
        </pc:spChg>
        <pc:spChg chg="mod">
          <ac:chgData name="Karen Cheney" userId="4b08aa6e-e6b3-4c66-9393-92a8e6430a74" providerId="ADAL" clId="{596F657C-8C19-4487-8B6E-4B0134C90808}" dt="2024-03-23T14:04:59.599" v="867" actId="20577"/>
          <ac:spMkLst>
            <pc:docMk/>
            <pc:sldMk cId="545693599" sldId="268"/>
            <ac:spMk id="3" creationId="{B4C2017E-CCA2-63E7-6FD4-04374C609E61}"/>
          </ac:spMkLst>
        </pc:spChg>
      </pc:sldChg>
      <pc:sldChg chg="modSp new mod">
        <pc:chgData name="Karen Cheney" userId="4b08aa6e-e6b3-4c66-9393-92a8e6430a74" providerId="ADAL" clId="{596F657C-8C19-4487-8B6E-4B0134C90808}" dt="2024-03-23T14:07:59.961" v="908" actId="20577"/>
        <pc:sldMkLst>
          <pc:docMk/>
          <pc:sldMk cId="2597823763" sldId="269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2597823763" sldId="269"/>
            <ac:spMk id="2" creationId="{9EE0176A-70C7-9186-0F9E-2F7E482DB28E}"/>
          </ac:spMkLst>
        </pc:spChg>
        <pc:spChg chg="mod">
          <ac:chgData name="Karen Cheney" userId="4b08aa6e-e6b3-4c66-9393-92a8e6430a74" providerId="ADAL" clId="{596F657C-8C19-4487-8B6E-4B0134C90808}" dt="2024-03-23T14:07:59.961" v="908" actId="20577"/>
          <ac:spMkLst>
            <pc:docMk/>
            <pc:sldMk cId="2597823763" sldId="269"/>
            <ac:spMk id="3" creationId="{525E97E3-3E1C-96C0-9DAA-F176E844A306}"/>
          </ac:spMkLst>
        </pc:spChg>
      </pc:sldChg>
      <pc:sldChg chg="modSp new del mod">
        <pc:chgData name="Karen Cheney" userId="4b08aa6e-e6b3-4c66-9393-92a8e6430a74" providerId="ADAL" clId="{596F657C-8C19-4487-8B6E-4B0134C90808}" dt="2024-03-23T13:07:49.438" v="449" actId="47"/>
        <pc:sldMkLst>
          <pc:docMk/>
          <pc:sldMk cId="602642641" sldId="270"/>
        </pc:sldMkLst>
        <pc:spChg chg="mod">
          <ac:chgData name="Karen Cheney" userId="4b08aa6e-e6b3-4c66-9393-92a8e6430a74" providerId="ADAL" clId="{596F657C-8C19-4487-8B6E-4B0134C90808}" dt="2024-03-23T13:07:37.806" v="448"/>
          <ac:spMkLst>
            <pc:docMk/>
            <pc:sldMk cId="602642641" sldId="270"/>
            <ac:spMk id="3" creationId="{F5461B9B-FEE6-63B1-EC47-F79AF6411FAD}"/>
          </ac:spMkLst>
        </pc:spChg>
      </pc:sldChg>
      <pc:sldChg chg="addSp delSp modSp new mod">
        <pc:chgData name="Karen Cheney" userId="4b08aa6e-e6b3-4c66-9393-92a8e6430a74" providerId="ADAL" clId="{596F657C-8C19-4487-8B6E-4B0134C90808}" dt="2024-03-23T13:56:18.575" v="773"/>
        <pc:sldMkLst>
          <pc:docMk/>
          <pc:sldMk cId="2184055488" sldId="270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2184055488" sldId="270"/>
            <ac:spMk id="2" creationId="{A7420BDF-823C-A63D-1A28-632ECB694B36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2184055488" sldId="270"/>
            <ac:spMk id="3" creationId="{593149D7-5581-41A5-2A84-668B43283C72}"/>
          </ac:spMkLst>
        </pc:spChg>
        <pc:spChg chg="add del">
          <ac:chgData name="Karen Cheney" userId="4b08aa6e-e6b3-4c66-9393-92a8e6430a74" providerId="ADAL" clId="{596F657C-8C19-4487-8B6E-4B0134C90808}" dt="2024-03-23T13:19:39.543" v="474" actId="22"/>
          <ac:spMkLst>
            <pc:docMk/>
            <pc:sldMk cId="2184055488" sldId="270"/>
            <ac:spMk id="5" creationId="{2BD4AEFB-6205-2145-A336-FE5DD9118B9C}"/>
          </ac:spMkLst>
        </pc:spChg>
      </pc:sldChg>
      <pc:sldChg chg="modSp new mod">
        <pc:chgData name="Karen Cheney" userId="4b08aa6e-e6b3-4c66-9393-92a8e6430a74" providerId="ADAL" clId="{596F657C-8C19-4487-8B6E-4B0134C90808}" dt="2024-03-23T14:05:33.570" v="879" actId="20577"/>
        <pc:sldMkLst>
          <pc:docMk/>
          <pc:sldMk cId="1849322431" sldId="271"/>
        </pc:sldMkLst>
        <pc:spChg chg="mod">
          <ac:chgData name="Karen Cheney" userId="4b08aa6e-e6b3-4c66-9393-92a8e6430a74" providerId="ADAL" clId="{596F657C-8C19-4487-8B6E-4B0134C90808}" dt="2024-03-23T14:05:33.570" v="879" actId="20577"/>
          <ac:spMkLst>
            <pc:docMk/>
            <pc:sldMk cId="1849322431" sldId="271"/>
            <ac:spMk id="2" creationId="{4FA66069-27F6-6ACE-4EAD-8B6ADD29A202}"/>
          </ac:spMkLst>
        </pc:spChg>
        <pc:spChg chg="mod">
          <ac:chgData name="Karen Cheney" userId="4b08aa6e-e6b3-4c66-9393-92a8e6430a74" providerId="ADAL" clId="{596F657C-8C19-4487-8B6E-4B0134C90808}" dt="2024-03-23T14:05:13.152" v="869" actId="20577"/>
          <ac:spMkLst>
            <pc:docMk/>
            <pc:sldMk cId="1849322431" sldId="271"/>
            <ac:spMk id="3" creationId="{97FB9AC2-BA50-9059-0DAA-649434C7B105}"/>
          </ac:spMkLst>
        </pc:spChg>
      </pc:sldChg>
      <pc:sldChg chg="modSp new mod">
        <pc:chgData name="Karen Cheney" userId="4b08aa6e-e6b3-4c66-9393-92a8e6430a74" providerId="ADAL" clId="{596F657C-8C19-4487-8B6E-4B0134C90808}" dt="2024-03-23T14:06:50.748" v="904" actId="20577"/>
        <pc:sldMkLst>
          <pc:docMk/>
          <pc:sldMk cId="404761536" sldId="272"/>
        </pc:sldMkLst>
        <pc:spChg chg="mod">
          <ac:chgData name="Karen Cheney" userId="4b08aa6e-e6b3-4c66-9393-92a8e6430a74" providerId="ADAL" clId="{596F657C-8C19-4487-8B6E-4B0134C90808}" dt="2024-03-23T14:05:46.918" v="893" actId="20577"/>
          <ac:spMkLst>
            <pc:docMk/>
            <pc:sldMk cId="404761536" sldId="272"/>
            <ac:spMk id="2" creationId="{128A4627-87DD-B293-D39C-AA622B991081}"/>
          </ac:spMkLst>
        </pc:spChg>
        <pc:spChg chg="mod">
          <ac:chgData name="Karen Cheney" userId="4b08aa6e-e6b3-4c66-9393-92a8e6430a74" providerId="ADAL" clId="{596F657C-8C19-4487-8B6E-4B0134C90808}" dt="2024-03-23T14:06:50.748" v="904" actId="20577"/>
          <ac:spMkLst>
            <pc:docMk/>
            <pc:sldMk cId="404761536" sldId="272"/>
            <ac:spMk id="3" creationId="{D1A7E0E2-E264-1657-557B-888037D6F963}"/>
          </ac:spMkLst>
        </pc:spChg>
      </pc:sldChg>
      <pc:sldChg chg="modSp new del mod">
        <pc:chgData name="Karen Cheney" userId="4b08aa6e-e6b3-4c66-9393-92a8e6430a74" providerId="ADAL" clId="{596F657C-8C19-4487-8B6E-4B0134C90808}" dt="2024-03-23T14:07:10.151" v="905" actId="47"/>
        <pc:sldMkLst>
          <pc:docMk/>
          <pc:sldMk cId="3131693951" sldId="273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3131693951" sldId="273"/>
            <ac:spMk id="2" creationId="{90A1FF3C-1D6C-B989-EC63-4D3646A7F98F}"/>
          </ac:spMkLst>
        </pc:spChg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3131693951" sldId="273"/>
            <ac:spMk id="3" creationId="{9884E308-408A-7444-A714-4EA582C655D0}"/>
          </ac:spMkLst>
        </pc:spChg>
      </pc:sldChg>
      <pc:sldChg chg="modSp new mod">
        <pc:chgData name="Karen Cheney" userId="4b08aa6e-e6b3-4c66-9393-92a8e6430a74" providerId="ADAL" clId="{596F657C-8C19-4487-8B6E-4B0134C90808}" dt="2024-03-23T14:34:08.107" v="955" actId="5793"/>
        <pc:sldMkLst>
          <pc:docMk/>
          <pc:sldMk cId="2199803885" sldId="274"/>
        </pc:sldMkLst>
        <pc:spChg chg="mod">
          <ac:chgData name="Karen Cheney" userId="4b08aa6e-e6b3-4c66-9393-92a8e6430a74" providerId="ADAL" clId="{596F657C-8C19-4487-8B6E-4B0134C90808}" dt="2024-03-23T13:56:18.575" v="773"/>
          <ac:spMkLst>
            <pc:docMk/>
            <pc:sldMk cId="2199803885" sldId="274"/>
            <ac:spMk id="2" creationId="{B7D90A9C-6508-3BFD-1B45-0E7024930D73}"/>
          </ac:spMkLst>
        </pc:spChg>
        <pc:spChg chg="mod">
          <ac:chgData name="Karen Cheney" userId="4b08aa6e-e6b3-4c66-9393-92a8e6430a74" providerId="ADAL" clId="{596F657C-8C19-4487-8B6E-4B0134C90808}" dt="2024-03-23T14:34:08.107" v="955" actId="5793"/>
          <ac:spMkLst>
            <pc:docMk/>
            <pc:sldMk cId="2199803885" sldId="274"/>
            <ac:spMk id="3" creationId="{9919BBA7-A116-7851-5C8E-DEA6C5A609A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A3CDB9-66C5-28A7-8522-7949FE3730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540A3-73F3-7ABF-27C0-3878FF04F3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F7D1A09-B3C5-4F75-AE4A-30FAD87D187E}" type="datetimeFigureOut">
              <a:rPr lang="en-GB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8019FE-CAFD-D337-878C-4B177D5307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BB7FC-0558-5A8F-165B-AB46EAE127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8CDA102-946A-4F5D-BA79-99A0340AE1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61B035-E34C-BA88-86C3-AA6622504B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F7EDC-7488-F92C-2484-DD3C3B93D5B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3A405249-C4A9-4630-BEBF-54A99C342864}" type="datetimeFigureOut">
              <a:rPr lang="en-GB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D34E08D-A3C3-BF5F-79CA-A2C21240F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4F39CAE-CA84-E634-42A5-ED81AD37F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C610C-8C51-9460-4A4D-933093ABC1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3D324-E4BB-8C57-B368-BCAF470CD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03E2481-40E4-433D-9110-7432F533EE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0E79E60C-DBF8-3FCD-C185-7BB240D939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496D83E1-4B65-722B-B877-1DF6A88E20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0B25B9DC-1E42-23C1-A818-AB58A4019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8F4E245-1DC9-49DB-AE12-74E6A641BF29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D7A11469-08A1-A0F6-A414-011F54AFFD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B5209F3E-21D0-4704-13AC-12E60C1945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A3531C8-97EF-6729-4C47-B461A2CD5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4153877-FD7E-4462-9040-E7BAD5750CF9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F6A6DDCD-EEC8-3289-4669-AD34A96D72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6F53F02C-574B-0565-BDEA-78A0310E7C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46F3080-C2DA-2E2E-24FD-A211E99E1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72B25C9-4636-4CA9-8022-3DFEF028CDF2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9A72D3AF-B770-BCCE-76DD-4CE685248A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AFF8AE24-B0DA-F430-01C9-8FE15E3089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6A7C0C15-0D95-0FF1-8123-7D7CFB73C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5B4149B-246D-4FD7-9E8F-CB623BFDE324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D609AC8F-4016-FCCF-3EB8-C68C4F2694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1AC433F7-556C-688E-7219-5E4B33BE3A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275460F0-9475-BF45-4EF4-A229CA175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B49AFF4-B102-4C8A-BF86-BC19A508DB21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0B41BB7A-0C31-3DFA-ED63-076BFE47F0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63C298CF-425F-9797-893B-0A9E68688C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9059F395-48A3-6DDC-FC47-6132B89BD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38643A5-22A1-44C5-A517-84AB11F398A4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AAD6EF2C-B60A-4AB0-E57B-2CD3849BC6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218C5CED-581F-F6C2-BCEB-08E4FA6E93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A99F18D2-0C49-16FA-B258-BEB9F3586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76CC128-DA32-45C3-A859-F8AB9335044C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12E8D69F-436F-1765-0E53-09350ED94D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ECE609F1-6255-8F6E-2CA5-3C260803AA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9E448298-8943-4034-BE73-50451AB04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D20C734-8A97-4CDC-9ABC-F3B45D59A59E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89174D8C-FC28-F436-991C-641986C009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C23375E6-CD9C-02D3-E441-6B1F934672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34FAC3B4-D343-8EFF-8CC2-CA7CE442D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ADB2F65-4293-423C-9B0B-C0EB870BF872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F2F957-2A79-4AC7-87FF-A43C9AAB8025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E51C4-FB37-4921-B0AC-6ACED275973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1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E03D4-5E15-4238-A216-58888F33F27E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9204-F02E-4BBD-9AAB-CFA9C230A19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954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D6621F-CB9E-4E10-97FB-D7CCFD6F6EB4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471672-20CF-41E8-BB48-B66C96DEC10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318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F7CB80-F49E-4B5D-878A-4771763C2A6D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FDDE3-FA7B-43B9-A786-F632F5BBC6ED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492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AAF65B-0DD7-4032-8965-7AF6294D2012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57625-7D73-4111-B48E-4D79784CFD8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972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BCDDD-0FB2-414D-832C-D35DAF5483E8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5DEE5-0F19-4F85-9C7A-FC8AA2788F2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02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C552A2-C8C2-487B-9474-5BA63D079E09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E5F2A-3934-49A8-8DA4-D5AC49CC93E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2660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353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A3DE6-1AC5-45C9-9322-BCF71A7BF09A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AE425-198C-4544-8588-C01A51F50B1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9148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021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490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565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3275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036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4343AE-5975-4D7A-AAF2-7BE1DB2BCD40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FC800-0984-438E-ACBF-E835542D8632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6539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FE990B-A6B5-42A8-9DC3-09AEB4CB0B5C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D4E5E0-C2CA-400B-9786-82ED4316E9BD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693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2A4A72-21AD-49C5-B565-401AD20A0847}" type="datetimeFigureOut">
              <a:rPr lang="en-GB" smtClean="0"/>
              <a:pPr>
                <a:defRPr/>
              </a:pPr>
              <a:t>20/05/2024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E85625F-68AC-4FDF-9023-FA29C726314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242C3CBB-52DE-CF59-B137-7963A7A0CF4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1813" y="6705600"/>
            <a:ext cx="4889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1000">
                <a:solidFill>
                  <a:srgbClr val="000000"/>
                </a:solidFill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00065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cality.org.uk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assettransfer.com/" TargetMode="External"/><Relationship Id="rId2" Type="http://schemas.openxmlformats.org/officeDocument/2006/relationships/hyperlink" Target="http://www.birminghampropertyservices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ocality.org.uk/local-authority-finances#campaig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rmingham.gov.uk/downloads/file/640/assets_of_community_value_register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ndsu@birmingham.gov.uk" TargetMode="External"/><Relationship Id="rId2" Type="http://schemas.openxmlformats.org/officeDocument/2006/relationships/hyperlink" Target="https://www.birmingham.gov.uk/info/20146/consultation_and_engagement/240/the_right_to_bid_for_buildings_and_facilities_for_your_local_communit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ityobservatory.birmingham.gov.uk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overnment/publications/community-ownership-fund-prospectus/community-ownership-fund-prospectus--2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mycommunity.org.uk/community-ownership-fun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Karen.Cheney@birmingham.gov.uk" TargetMode="External"/><Relationship Id="rId7" Type="http://schemas.openxmlformats.org/officeDocument/2006/relationships/hyperlink" Target="https://mycommunity.org.uk/community-assets-and-ownership" TargetMode="External"/><Relationship Id="rId2" Type="http://schemas.openxmlformats.org/officeDocument/2006/relationships/hyperlink" Target="mailto:NDSU@birmingham.gov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rminghamcommunitymatters.org.uk/" TargetMode="External"/><Relationship Id="rId5" Type="http://schemas.openxmlformats.org/officeDocument/2006/relationships/hyperlink" Target="http://www.savebirmingham.org/" TargetMode="External"/><Relationship Id="rId4" Type="http://schemas.openxmlformats.org/officeDocument/2006/relationships/hyperlink" Target="mailto:Rachel.West@birmingham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D1F91-D8DA-8708-42D2-C35A74546A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tx1"/>
                </a:solidFill>
              </a:rPr>
              <a:t>Birmingham City Council </a:t>
            </a:r>
            <a:br>
              <a:rPr lang="en-GB" sz="3600" dirty="0">
                <a:solidFill>
                  <a:schemeClr val="tx1"/>
                </a:solidFill>
              </a:rPr>
            </a:br>
            <a:r>
              <a:rPr lang="en-GB" sz="3600" dirty="0">
                <a:solidFill>
                  <a:schemeClr val="tx1"/>
                </a:solidFill>
              </a:rPr>
              <a:t>Community Asset Transfer Protocol  and Update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14191-8899-263E-190C-34A31898D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125" cy="1449388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KAREN CHENEY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HEAD OF SERVICE – NEIGHBOURHOOD DEVELOPMENT AND SUPPORT UNIT (NDSU)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May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D5968-B785-C296-2D67-0080B2ADA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78D10-0056-4A8D-FA39-EF6F5C3F1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dirty="0"/>
              <a:t>Community Asset Transfer…….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i="1" dirty="0">
                <a:solidFill>
                  <a:srgbClr val="FF0000"/>
                </a:solidFill>
              </a:rPr>
              <a:t>“there are risks but they can be minimised and managed ….there is plenty of experience to draw on. The secret is all parties working together”</a:t>
            </a:r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/>
              <a:t>  </a:t>
            </a:r>
            <a:r>
              <a:rPr lang="en-GB" sz="2800" dirty="0"/>
              <a:t>(The Quirk Review: Making Assets Work– 2007)</a:t>
            </a:r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/>
              <a:t>But…..</a:t>
            </a:r>
            <a:endParaRPr lang="en-GB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CA9BC-9EB5-A262-DEC9-D5952A6A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B966D-2421-77F1-A9B3-1957F7C25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Be really honest – Why do you want a CAT and manage a building? Do you need your own building?</a:t>
            </a:r>
          </a:p>
          <a:p>
            <a:r>
              <a:rPr lang="en-GB" dirty="0"/>
              <a:t>Be clued up on the process – ask the right questions and get the right information in order to make an informed decision</a:t>
            </a:r>
          </a:p>
          <a:p>
            <a:r>
              <a:rPr lang="en-GB" dirty="0"/>
              <a:t>Ask the right people – LA Officers, Peers and existing CATs</a:t>
            </a:r>
          </a:p>
          <a:p>
            <a:r>
              <a:rPr lang="en-GB" dirty="0"/>
              <a:t>Get your own organisation governance up to date and be the right entity – Charity or CIO vs CIC</a:t>
            </a:r>
          </a:p>
          <a:p>
            <a:r>
              <a:rPr lang="en-GB" dirty="0"/>
              <a:t>Understand the “jargon” </a:t>
            </a:r>
            <a:r>
              <a:rPr lang="en-GB" dirty="0" err="1"/>
              <a:t>eg</a:t>
            </a:r>
            <a:r>
              <a:rPr lang="en-GB" dirty="0"/>
              <a:t> “Disposal”</a:t>
            </a:r>
          </a:p>
          <a:p>
            <a:r>
              <a:rPr lang="en-GB" dirty="0"/>
              <a:t>Have lots of patience </a:t>
            </a:r>
          </a:p>
        </p:txBody>
      </p:sp>
    </p:spTree>
    <p:extLst>
      <p:ext uri="{BB962C8B-B14F-4D97-AF65-F5344CB8AC3E}">
        <p14:creationId xmlns:p14="http://schemas.microsoft.com/office/powerpoint/2010/main" val="103993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F7A79-7A08-BAE6-8CC6-2B1BC523C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Information included 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EA134C3B-3BD9-B185-DF5A-3AD5C80D7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endParaRPr lang="en-GB" altLang="en-US" sz="2400" dirty="0"/>
          </a:p>
          <a:p>
            <a:pPr eaLnBrk="1" hangingPunct="1"/>
            <a:endParaRPr lang="en-GB" altLang="en-US" sz="2400" dirty="0"/>
          </a:p>
          <a:p>
            <a:pPr eaLnBrk="1" hangingPunct="1"/>
            <a:r>
              <a:rPr lang="en-GB" altLang="en-US" sz="2400" dirty="0"/>
              <a:t>Introductions</a:t>
            </a:r>
          </a:p>
          <a:p>
            <a:pPr eaLnBrk="1" hangingPunct="1"/>
            <a:r>
              <a:rPr lang="en-GB" altLang="en-US" sz="2400" dirty="0"/>
              <a:t>Background to CAT in Birmingham since 2008 to date</a:t>
            </a:r>
          </a:p>
          <a:p>
            <a:pPr eaLnBrk="1" hangingPunct="1"/>
            <a:r>
              <a:rPr lang="en-GB" altLang="en-US" sz="2400" dirty="0"/>
              <a:t>What does CAT mean ?</a:t>
            </a:r>
          </a:p>
          <a:p>
            <a:pPr eaLnBrk="1" hangingPunct="1"/>
            <a:r>
              <a:rPr lang="en-GB" altLang="en-US" sz="2400" dirty="0"/>
              <a:t>Birmingham’s Protocol and new way of working including Valuing Worth methodology</a:t>
            </a:r>
          </a:p>
          <a:p>
            <a:pPr eaLnBrk="1" hangingPunct="1"/>
            <a:r>
              <a:rPr lang="en-GB" altLang="en-US" sz="2400" dirty="0"/>
              <a:t>Hints and Tips</a:t>
            </a:r>
          </a:p>
          <a:p>
            <a:pPr eaLnBrk="1" hangingPunct="1"/>
            <a:r>
              <a:rPr lang="en-GB" altLang="en-US" sz="2400" dirty="0"/>
              <a:t>Useful resources</a:t>
            </a:r>
          </a:p>
          <a:p>
            <a:pPr eaLnBrk="1" hangingPunct="1"/>
            <a:r>
              <a:rPr lang="en-GB" altLang="en-US" sz="2400" dirty="0"/>
              <a:t>ACVs</a:t>
            </a:r>
          </a:p>
          <a:p>
            <a:pPr eaLnBrk="1" hangingPunct="1"/>
            <a:r>
              <a:rPr lang="en-GB" altLang="en-US" sz="2400" dirty="0"/>
              <a:t>Community Ownership Fund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19EC6-0259-645D-13BF-A0957DA42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Background to CAT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7AF9BFC9-EC9C-787F-8BF9-29907622D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endParaRPr lang="en-GB" altLang="en-US" sz="2000" dirty="0"/>
          </a:p>
          <a:p>
            <a:pPr eaLnBrk="1" hangingPunct="1"/>
            <a:r>
              <a:rPr lang="en-GB" altLang="en-US" sz="2000" dirty="0"/>
              <a:t>Always been leases in BCC but …</a:t>
            </a:r>
          </a:p>
          <a:p>
            <a:pPr eaLnBrk="1" hangingPunct="1"/>
            <a:r>
              <a:rPr lang="en-GB" altLang="en-US" sz="2000" b="1" dirty="0"/>
              <a:t>Quirk</a:t>
            </a:r>
            <a:r>
              <a:rPr lang="en-GB" altLang="en-US" sz="2000" dirty="0"/>
              <a:t> Report 2007</a:t>
            </a:r>
          </a:p>
          <a:p>
            <a:pPr eaLnBrk="1" hangingPunct="1"/>
            <a:r>
              <a:rPr lang="en-GB" altLang="en-US" sz="2000" b="1" dirty="0"/>
              <a:t>Localism Act 2011 </a:t>
            </a:r>
            <a:r>
              <a:rPr lang="en-GB" altLang="en-US" sz="2000" dirty="0"/>
              <a:t>– Community Rights</a:t>
            </a:r>
          </a:p>
          <a:p>
            <a:pPr eaLnBrk="1" hangingPunct="1"/>
            <a:r>
              <a:rPr lang="en-GB" altLang="en-US" sz="2000" dirty="0"/>
              <a:t>A revised </a:t>
            </a:r>
            <a:r>
              <a:rPr lang="en-GB" altLang="en-US" sz="2000" b="1" dirty="0"/>
              <a:t>Protocol </a:t>
            </a:r>
            <a:r>
              <a:rPr lang="en-GB" altLang="en-US" sz="2000" dirty="0"/>
              <a:t>and New Ways of working approved by Cabinet in March 2011 with a roll out phase during 2011/12. </a:t>
            </a:r>
            <a:r>
              <a:rPr lang="en-GB" altLang="en-US" sz="2000" b="1" dirty="0"/>
              <a:t>Corporate and still in place – increased focus May 24 with Property Disposals</a:t>
            </a:r>
          </a:p>
          <a:p>
            <a:pPr eaLnBrk="1" hangingPunct="1"/>
            <a:r>
              <a:rPr lang="en-GB" altLang="en-US" sz="2000" dirty="0"/>
              <a:t>Developed from lessons learnt and experience gained during the AWM funded </a:t>
            </a:r>
            <a:r>
              <a:rPr lang="en-GB" altLang="en-US" sz="2000" b="1" dirty="0"/>
              <a:t>Birmingham Community Asset Transfer Development Programme 2008-10</a:t>
            </a:r>
          </a:p>
          <a:p>
            <a:pPr eaLnBrk="1" hangingPunct="1"/>
            <a:r>
              <a:rPr lang="en-GB" altLang="en-US" sz="2000" dirty="0"/>
              <a:t>Since 2011 there have been over 20 successful CATs</a:t>
            </a:r>
          </a:p>
          <a:p>
            <a:pPr eaLnBrk="1" hangingPunct="1"/>
            <a:r>
              <a:rPr lang="en-GB" altLang="en-US" sz="2000" b="1" dirty="0"/>
              <a:t>“Working Together in Birmingham’s Neighbourhoods” </a:t>
            </a:r>
            <a:r>
              <a:rPr lang="en-GB" altLang="en-US" sz="2000" dirty="0"/>
              <a:t>– 2019 BCC Policy Statement and focus on Localism</a:t>
            </a:r>
          </a:p>
          <a:p>
            <a:pPr eaLnBrk="1" hangingPunct="1"/>
            <a:endParaRPr lang="en-GB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7A83-6272-933B-FDF8-3EEBB244F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Birmingham CAT is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41B981F0-6601-B295-4B4D-CFB44D93F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GB" altLang="en-US" sz="2000" dirty="0"/>
              <a:t>CAT is not an automatic right but based on an individual business case BUT Council  must be clear about which buildings are available and which are not</a:t>
            </a:r>
          </a:p>
          <a:p>
            <a:pPr eaLnBrk="1" hangingPunct="1"/>
            <a:r>
              <a:rPr lang="en-GB" altLang="en-US" sz="2000" dirty="0"/>
              <a:t>Includes </a:t>
            </a:r>
            <a:r>
              <a:rPr lang="en-GB" altLang="en-US" sz="2000" b="1" dirty="0"/>
              <a:t>buildings and/or land</a:t>
            </a:r>
          </a:p>
          <a:p>
            <a:pPr eaLnBrk="1" hangingPunct="1"/>
            <a:r>
              <a:rPr lang="en-GB" altLang="en-US" sz="2000" b="1" dirty="0"/>
              <a:t>Leasehold</a:t>
            </a:r>
            <a:r>
              <a:rPr lang="en-GB" altLang="en-US" sz="2000" dirty="0"/>
              <a:t> not freehold – generally a fully repairing lease (negotiable up to 25yrs)</a:t>
            </a:r>
          </a:p>
          <a:p>
            <a:pPr eaLnBrk="1" hangingPunct="1"/>
            <a:r>
              <a:rPr lang="en-GB" altLang="en-US" sz="2000" b="1" dirty="0"/>
              <a:t>Economic rent offset by Valuing Worth </a:t>
            </a:r>
            <a:r>
              <a:rPr lang="en-GB" altLang="en-US" sz="2000" dirty="0"/>
              <a:t>not “peppercorn”</a:t>
            </a:r>
          </a:p>
          <a:p>
            <a:pPr eaLnBrk="1" hangingPunct="1"/>
            <a:r>
              <a:rPr lang="en-GB" altLang="en-US" sz="2000" b="1" dirty="0"/>
              <a:t>To bona fide “not for profit” community organisations – </a:t>
            </a:r>
            <a:r>
              <a:rPr lang="en-GB" altLang="en-US" sz="2000" dirty="0"/>
              <a:t>defined as one which uses its surplus revenues to realise its social goals rather than distributing them as profit or dividends plus “asset lock” and clearly stated social goals/ focus on community benefit </a:t>
            </a:r>
          </a:p>
          <a:p>
            <a:pPr eaLnBrk="1" hangingPunct="1"/>
            <a:r>
              <a:rPr lang="en-GB" altLang="en-US" sz="2000" b="1" dirty="0"/>
              <a:t>As from March 2011 CAT should be a consistent, qualitative process across BCC with equal access for all interested community organisations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6FBE-1017-AA06-0B98-2C48A327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4000" dirty="0"/>
              <a:t>The Protocol -So how do we do it …..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1506E4CF-A2FE-50AB-A2CE-406F4967C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GB" altLang="en-US" sz="1800" dirty="0"/>
              <a:t>City asset registers regularly reviewed – </a:t>
            </a:r>
            <a:r>
              <a:rPr lang="en-GB" altLang="en-US" sz="1800" b="1" dirty="0"/>
              <a:t>Property and Assets Board </a:t>
            </a:r>
            <a:r>
              <a:rPr lang="en-GB" altLang="en-US" sz="1800" dirty="0"/>
              <a:t>– Officer/ Member decision whether property/land available for CAT</a:t>
            </a:r>
          </a:p>
          <a:p>
            <a:pPr eaLnBrk="1" hangingPunct="1"/>
            <a:r>
              <a:rPr lang="en-GB" altLang="en-US" sz="1800" dirty="0"/>
              <a:t>Advertised in appropriate places inc. Property Services website– seeking </a:t>
            </a:r>
            <a:r>
              <a:rPr lang="en-GB" altLang="en-US" sz="1800" b="1" dirty="0"/>
              <a:t>Expression of Interest </a:t>
            </a:r>
            <a:r>
              <a:rPr lang="en-GB" altLang="en-US" sz="1800" dirty="0"/>
              <a:t>and outline business case (Info on building sent out)</a:t>
            </a:r>
          </a:p>
          <a:p>
            <a:pPr eaLnBrk="1" hangingPunct="1"/>
            <a:r>
              <a:rPr lang="en-GB" altLang="en-US" sz="1800" dirty="0"/>
              <a:t>Often an open morning info session/ site viewing</a:t>
            </a:r>
          </a:p>
          <a:p>
            <a:pPr eaLnBrk="1" hangingPunct="1"/>
            <a:r>
              <a:rPr lang="en-GB" altLang="en-US" sz="1800" dirty="0"/>
              <a:t>Assessment and shortlist of Expressions of Interest</a:t>
            </a:r>
          </a:p>
          <a:p>
            <a:pPr eaLnBrk="1" hangingPunct="1"/>
            <a:r>
              <a:rPr lang="en-GB" altLang="en-US" sz="1800" dirty="0"/>
              <a:t>Interview of shortlisted organisations </a:t>
            </a:r>
            <a:r>
              <a:rPr lang="en-GB" altLang="en-US" sz="1800" dirty="0">
                <a:solidFill>
                  <a:srgbClr val="FF0000"/>
                </a:solidFill>
              </a:rPr>
              <a:t>(* Priority interview if tenant)</a:t>
            </a:r>
          </a:p>
          <a:p>
            <a:pPr eaLnBrk="1" hangingPunct="1"/>
            <a:r>
              <a:rPr lang="en-GB" altLang="en-US" sz="1800" dirty="0"/>
              <a:t>Selection of </a:t>
            </a:r>
            <a:r>
              <a:rPr lang="en-GB" altLang="en-US" sz="1800" b="1" dirty="0"/>
              <a:t>“preferred community partner”</a:t>
            </a:r>
          </a:p>
          <a:p>
            <a:pPr eaLnBrk="1" hangingPunct="1"/>
            <a:r>
              <a:rPr lang="en-GB" altLang="en-US" sz="1800" dirty="0"/>
              <a:t>Will be a </a:t>
            </a:r>
            <a:r>
              <a:rPr lang="en-GB" altLang="en-US" sz="1800" b="1" dirty="0"/>
              <a:t>Lead Contact  Officer </a:t>
            </a:r>
            <a:r>
              <a:rPr lang="en-GB" altLang="en-US" sz="1800" dirty="0"/>
              <a:t>to manage project through – generally from the appropriate service portfolio </a:t>
            </a:r>
          </a:p>
          <a:p>
            <a:pPr eaLnBrk="1" hangingPunct="1"/>
            <a:r>
              <a:rPr lang="en-GB" altLang="en-US" sz="1800" b="1" dirty="0"/>
              <a:t>Heads of Term of CAT Lease </a:t>
            </a:r>
            <a:r>
              <a:rPr lang="en-GB" altLang="en-US" sz="1800" dirty="0"/>
              <a:t>offered subject to </a:t>
            </a:r>
            <a:r>
              <a:rPr lang="en-GB" altLang="en-US" sz="1800" b="1" dirty="0"/>
              <a:t>Final Business Case</a:t>
            </a:r>
            <a:r>
              <a:rPr lang="en-GB" altLang="en-US" sz="1800" dirty="0"/>
              <a:t>, </a:t>
            </a:r>
            <a:r>
              <a:rPr lang="en-GB" altLang="en-US" sz="1800" b="1" dirty="0"/>
              <a:t>Valuing Worth </a:t>
            </a:r>
            <a:r>
              <a:rPr lang="en-GB" altLang="en-US" sz="1800" dirty="0"/>
              <a:t>and Report sign off </a:t>
            </a:r>
          </a:p>
          <a:p>
            <a:pPr eaLnBrk="1" hangingPunct="1"/>
            <a:r>
              <a:rPr lang="en-GB" altLang="en-US" sz="1800" dirty="0"/>
              <a:t>Heads of Terms accepted – Legal Services instructed. Further references taken up if required and due diligence undertaken i.e. check Charity Commission website if relevant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C700A-5CD0-B0E5-E20A-486CA703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The CAT Lease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29532390-63F0-FE74-9EC4-F42ECDE81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In theory a generic CAT Lease has evolved</a:t>
            </a:r>
          </a:p>
          <a:p>
            <a:pPr eaLnBrk="1" hangingPunct="1"/>
            <a:r>
              <a:rPr lang="en-GB" altLang="en-US"/>
              <a:t>In practice everyone is tweaked to fit the bill</a:t>
            </a:r>
          </a:p>
          <a:p>
            <a:pPr eaLnBrk="1" hangingPunct="1"/>
            <a:r>
              <a:rPr lang="en-GB" altLang="en-US"/>
              <a:t>Completed Valuing Worth and obligations written into the Lease – this is the key characteristic of a CAT cp other leases</a:t>
            </a:r>
          </a:p>
          <a:p>
            <a:pPr eaLnBrk="1" hangingPunct="1"/>
            <a:r>
              <a:rPr lang="en-GB" altLang="en-US"/>
              <a:t>NB Usually a full repairing Lease – Heritage assets would not be treated differently except that…the repair and alterations clauses will emphasise the need for special care in managing such a facility commensurate with its legal status … the appended obligations may well include reference to how they will maintain the asset in question</a:t>
            </a:r>
          </a:p>
          <a:p>
            <a:pPr eaLnBrk="1" hangingPunct="1"/>
            <a:r>
              <a:rPr lang="en-GB" altLang="en-US"/>
              <a:t>On-going assessment of Organisation (Rent Review every 5 years)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A871-8C18-B921-1418-5B3B2B747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Valuing Worth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D668FD71-7EA7-DDB7-0674-607B46633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GB" altLang="en-US"/>
              <a:t>Development of BCC bespoke toolkit to measure the social value of organisation and impact of asset transfer</a:t>
            </a:r>
          </a:p>
          <a:p>
            <a:pPr eaLnBrk="1" hangingPunct="1"/>
            <a:r>
              <a:rPr lang="en-GB" altLang="en-US"/>
              <a:t>Social Value Tool – values and measures activities of the organisation which previously were not valued or undervalued against current Council priorities etc. – gives a final £ figure</a:t>
            </a:r>
          </a:p>
          <a:p>
            <a:pPr eaLnBrk="1" hangingPunct="1"/>
            <a:r>
              <a:rPr lang="en-GB" altLang="en-US"/>
              <a:t>Offsets economic rent</a:t>
            </a:r>
          </a:p>
          <a:p>
            <a:pPr eaLnBrk="1" hangingPunct="1"/>
            <a:r>
              <a:rPr lang="en-GB" altLang="en-US"/>
              <a:t>Qualitative process</a:t>
            </a:r>
          </a:p>
          <a:p>
            <a:pPr eaLnBrk="1" hangingPunct="1"/>
            <a:r>
              <a:rPr lang="en-GB" altLang="en-US"/>
              <a:t>Undertaken by organisation but guided by BCC Contact Officer – need to provide evidence of what put down</a:t>
            </a:r>
          </a:p>
          <a:p>
            <a:pPr eaLnBrk="1" hangingPunct="1"/>
            <a:r>
              <a:rPr lang="en-GB" altLang="en-US"/>
              <a:t>Tool by no means perfect BUT emphasises the need to take account of the contribution/ value of organisations and their tangible worth in the delivery of desired outcomes in neighbourhoods.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23EA7-96F1-9EAE-6FF7-9AE3412B2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4000" dirty="0"/>
              <a:t>Hints and Tips – for Com Orgs and Officer Awareness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DAE3754B-E2B2-0A58-B7F9-5F4865FAF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/>
            <a:r>
              <a:rPr lang="en-GB" altLang="en-US" sz="2000" b="1" dirty="0"/>
              <a:t>Be Honest </a:t>
            </a:r>
            <a:r>
              <a:rPr lang="en-GB" altLang="en-US" sz="2000" dirty="0"/>
              <a:t>-Why do you want a CAT – it’s not an easy option or  panacea for everything…VIABILITY not LIABILITY… </a:t>
            </a:r>
          </a:p>
          <a:p>
            <a:pPr eaLnBrk="1" hangingPunct="1"/>
            <a:r>
              <a:rPr lang="en-GB" altLang="en-US" sz="2000" b="1" dirty="0"/>
              <a:t>Prioritise</a:t>
            </a:r>
            <a:r>
              <a:rPr lang="en-GB" altLang="en-US" sz="2000" dirty="0"/>
              <a:t> – the importance of capacity building and support for interested com orgs – particularly business planning, external funding </a:t>
            </a:r>
            <a:r>
              <a:rPr lang="en-GB" altLang="en-US" sz="2000" dirty="0" err="1"/>
              <a:t>opps</a:t>
            </a:r>
            <a:r>
              <a:rPr lang="en-GB" altLang="en-US" sz="2000" dirty="0"/>
              <a:t> and strengthening governance of organisation</a:t>
            </a:r>
          </a:p>
          <a:p>
            <a:pPr eaLnBrk="1" hangingPunct="1"/>
            <a:r>
              <a:rPr lang="en-GB" altLang="en-US" sz="2000" b="1" dirty="0"/>
              <a:t>Be aware </a:t>
            </a:r>
            <a:r>
              <a:rPr lang="en-GB" altLang="en-US" sz="2000" dirty="0"/>
              <a:t>– CAT is not resource neutral for either side – time, capacity and finance NB Legal costs</a:t>
            </a:r>
          </a:p>
          <a:p>
            <a:pPr eaLnBrk="1" hangingPunct="1"/>
            <a:r>
              <a:rPr lang="en-GB" altLang="en-US" sz="2000" b="1" dirty="0"/>
              <a:t>Get Advice </a:t>
            </a:r>
            <a:r>
              <a:rPr lang="en-GB" altLang="en-US" sz="2000" dirty="0"/>
              <a:t>on Governance and Funding</a:t>
            </a:r>
          </a:p>
          <a:p>
            <a:pPr eaLnBrk="1" hangingPunct="1"/>
            <a:r>
              <a:rPr lang="en-GB" altLang="en-US" sz="2000" dirty="0"/>
              <a:t>Do your own </a:t>
            </a:r>
            <a:r>
              <a:rPr lang="en-GB" altLang="en-US" sz="2000" b="1" dirty="0"/>
              <a:t>independent research </a:t>
            </a:r>
            <a:r>
              <a:rPr lang="en-GB" altLang="en-US" sz="2000" dirty="0"/>
              <a:t>and ask lots of questions</a:t>
            </a:r>
          </a:p>
          <a:p>
            <a:pPr eaLnBrk="1" hangingPunct="1"/>
            <a:r>
              <a:rPr lang="en-GB" altLang="en-US" sz="2000" b="1" dirty="0"/>
              <a:t>Find friends </a:t>
            </a:r>
            <a:r>
              <a:rPr lang="en-GB" altLang="en-US" sz="2000" dirty="0"/>
              <a:t>– peer to peer support and National organisations that can help – </a:t>
            </a:r>
            <a:r>
              <a:rPr lang="en-GB" altLang="en-US" sz="2000" dirty="0">
                <a:hlinkClick r:id="rId3"/>
              </a:rPr>
              <a:t>www.locality.org.uk</a:t>
            </a:r>
            <a:r>
              <a:rPr lang="en-GB" altLang="en-US" sz="2000" dirty="0"/>
              <a:t> Birmingham Community Matters etc.</a:t>
            </a:r>
          </a:p>
          <a:p>
            <a:pPr eaLnBrk="1" hangingPunct="1"/>
            <a:r>
              <a:rPr lang="en-GB" altLang="en-US" sz="2000" b="1" dirty="0"/>
              <a:t>Duty of care </a:t>
            </a:r>
            <a:r>
              <a:rPr lang="en-GB" altLang="en-US" sz="2000" dirty="0"/>
              <a:t>after transfer – maintain relationship and support</a:t>
            </a:r>
          </a:p>
          <a:p>
            <a:pPr eaLnBrk="1" hangingPunct="1"/>
            <a:r>
              <a:rPr lang="en-GB" altLang="en-US" sz="2000" b="1" dirty="0"/>
              <a:t>Can be a FANTASTIC Opportunity &amp; Huge potential Community Benefits- neighbourhood anchor delivering what local community wants and needs! </a:t>
            </a:r>
            <a:endParaRPr lang="en-GB" altLang="en-US" sz="2000" dirty="0"/>
          </a:p>
          <a:p>
            <a:pPr eaLnBrk="1" hangingPunct="1"/>
            <a:endParaRPr lang="en-GB" alt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0EF31-2240-D354-CA71-D4931959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Useful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6A2D0-9031-61CD-BC60-CABC2FDA2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sz="1800" dirty="0"/>
          </a:p>
          <a:p>
            <a:r>
              <a:rPr lang="en-GB" sz="2000" dirty="0"/>
              <a:t>The City Council advertises properties available for sale, lease or CAT on their own website</a:t>
            </a:r>
          </a:p>
          <a:p>
            <a:pPr marL="114300" indent="0">
              <a:buNone/>
            </a:pPr>
            <a:r>
              <a:rPr lang="en-GB" sz="2000" dirty="0"/>
              <a:t> </a:t>
            </a:r>
            <a:r>
              <a:rPr lang="en-GB" sz="2000" b="1" u="sng" dirty="0">
                <a:solidFill>
                  <a:srgbClr val="0000FF"/>
                </a:solidFill>
                <a:effectLst/>
                <a:ea typeface="Calibri" panose="020F0502020204030204" pitchFamily="34" charset="0"/>
                <a:hlinkClick r:id="rId2"/>
              </a:rPr>
              <a:t>http://www.birminghampropertyservices.co.uk/</a:t>
            </a:r>
            <a:r>
              <a:rPr lang="en-GB" sz="2000" b="1" u="sng" dirty="0">
                <a:solidFill>
                  <a:srgbClr val="0000FF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endParaRPr lang="en-GB" sz="2000" b="1" u="sng" dirty="0">
              <a:solidFill>
                <a:srgbClr val="0000FF"/>
              </a:solidFill>
              <a:ea typeface="Calibri" panose="020F0502020204030204" pitchFamily="34" charset="0"/>
            </a:endParaRPr>
          </a:p>
          <a:p>
            <a:r>
              <a:rPr lang="en-GB" sz="2000" dirty="0">
                <a:ea typeface="Calibri" panose="020F0502020204030204" pitchFamily="34" charset="0"/>
              </a:rPr>
              <a:t>Useful NDSU website that covers issues relating to CATS in Birmingham including the process and expression of interest form</a:t>
            </a:r>
            <a:endParaRPr lang="en-GB" sz="2000" dirty="0">
              <a:effectLst/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GB" sz="2000" b="1" dirty="0">
                <a:hlinkClick r:id="rId3"/>
              </a:rPr>
              <a:t>Community Asset Transfer in Birmingham |</a:t>
            </a:r>
            <a:endParaRPr lang="en-GB" sz="2000" b="1" dirty="0"/>
          </a:p>
          <a:p>
            <a:pPr marL="114300" indent="0">
              <a:buNone/>
            </a:pPr>
            <a:endParaRPr lang="en-GB" sz="2000" b="1" dirty="0"/>
          </a:p>
          <a:p>
            <a:r>
              <a:rPr lang="en-GB" sz="2000" dirty="0"/>
              <a:t>Beyond Asset Transfer – Co-op Councils Innovation Network</a:t>
            </a:r>
          </a:p>
          <a:p>
            <a:r>
              <a:rPr lang="en-GB" sz="2000" dirty="0"/>
              <a:t>Understanding Community Assets Transfer – Locality</a:t>
            </a:r>
          </a:p>
          <a:p>
            <a:r>
              <a:rPr lang="en-GB" sz="2000" dirty="0"/>
              <a:t>Jargon Buster – Property and Community Assets – Platform Places </a:t>
            </a:r>
          </a:p>
          <a:p>
            <a:r>
              <a:rPr lang="en-GB" sz="1800" dirty="0">
                <a:hlinkClick r:id="rId4"/>
              </a:rPr>
              <a:t>What to do if your local authority makes budget cuts - Locality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225710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33987-A25D-9D85-B9FC-2A8D1FD9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Asset of Community Value -ACV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DBF00-D557-FF1C-76C5-72576E64E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en-GB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Part of Localism Act 2011- </a:t>
            </a:r>
            <a:r>
              <a:rPr lang="en-GB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Community Right to Bid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Right for voluntary or community body to request that a local asset (land or building) should be listed as an, “Asset of Community Value”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Covers both </a:t>
            </a:r>
            <a:r>
              <a:rPr lang="en-GB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public and private assets 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e.g., local pubs, libraries, community centres, playing fields, leisure centres, shops etc – even football clubs!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Statutory duty and responsibility for L.A. to keep list of ACVs, scheme operation and regulation and payment of compensation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Who can nominate – Parishes and community organisations </a:t>
            </a:r>
            <a:r>
              <a:rPr lang="en-GB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with a local connection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69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A4245-2261-D5D6-FEE6-4AACA98E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ACVs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2017E-CCA2-63E7-6FD4-04374C609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altLang="en-US" sz="2000" dirty="0"/>
          </a:p>
          <a:p>
            <a:r>
              <a:rPr lang="en-GB" altLang="en-US" sz="2000" dirty="0"/>
              <a:t>If Agreed – LA notify owner and place asset on </a:t>
            </a:r>
            <a:r>
              <a:rPr lang="en-GB" altLang="en-US" sz="2000" b="1" dirty="0"/>
              <a:t>ACV list </a:t>
            </a:r>
            <a:r>
              <a:rPr lang="en-GB" altLang="en-US" sz="2000" dirty="0"/>
              <a:t>and on local land charges register.</a:t>
            </a:r>
          </a:p>
          <a:p>
            <a:r>
              <a:rPr lang="en-GB" altLang="en-US" sz="2000" b="1" dirty="0"/>
              <a:t>5 Year </a:t>
            </a:r>
            <a:r>
              <a:rPr lang="en-GB" altLang="en-US" sz="2000" dirty="0"/>
              <a:t>Listing </a:t>
            </a:r>
            <a:r>
              <a:rPr lang="en-GB" altLang="en-US" sz="2000" dirty="0">
                <a:hlinkClick r:id="rId2"/>
              </a:rPr>
              <a:t>https://www.birmingham.gov.uk/downloads/file/640/assets_of_community_value_register</a:t>
            </a:r>
            <a:r>
              <a:rPr lang="en-GB" altLang="en-US" sz="2000" dirty="0"/>
              <a:t> </a:t>
            </a:r>
          </a:p>
          <a:p>
            <a:r>
              <a:rPr lang="en-GB" altLang="en-US" sz="2000" dirty="0"/>
              <a:t>If Not agreed – place asset on a </a:t>
            </a:r>
            <a:r>
              <a:rPr lang="en-GB" altLang="en-US" sz="2000" b="1" dirty="0"/>
              <a:t>list of assets nominated but not listed</a:t>
            </a:r>
          </a:p>
          <a:p>
            <a:r>
              <a:rPr lang="en-GB" altLang="en-US" sz="2000" dirty="0"/>
              <a:t>Listed ACV – If owner of asset decides to dispose (sale or lease) of it – 6-week interim period – full </a:t>
            </a:r>
            <a:r>
              <a:rPr lang="en-GB" altLang="en-US" sz="2000" b="1" dirty="0"/>
              <a:t>6-month moratorium </a:t>
            </a:r>
            <a:r>
              <a:rPr lang="en-GB" altLang="en-US" sz="2000" u="sng" dirty="0"/>
              <a:t>BUT</a:t>
            </a:r>
            <a:r>
              <a:rPr lang="en-GB" altLang="en-US" sz="2000" dirty="0"/>
              <a:t> does not give the right of first refusal – ability to buy the asset on the open market</a:t>
            </a:r>
            <a:endParaRPr lang="en-GB" altLang="en-US" sz="20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569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6069-27F6-6ACE-4EAD-8B6ADD29A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ACV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B9AC2-BA50-9059-0DAA-649434C7B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endParaRPr lang="en-GB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NDSU co-ordinate the process for BCC</a:t>
            </a: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 on BCC Website  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https://www.birmingham.gov.uk/info/20146/consultation_and_engagement/240/the_right_to_bid_for_buildings_and_facilities_for_your_local_community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Nomination Form</a:t>
            </a: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 Information required – Google Map of Asset, Status of Organisation</a:t>
            </a: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Nomination to be sent to – 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ndsu@birmingham.gov.uk</a:t>
            </a:r>
            <a:endParaRPr lang="en-GB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BCC Officer Panels – decision making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322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A4627-87DD-B293-D39C-AA622B99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Hints and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7E0E2-E264-1657-557B-888037D6F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spcAft>
                <a:spcPts val="0"/>
              </a:spcAft>
            </a:pPr>
            <a:r>
              <a:rPr lang="en-GB" sz="1600" dirty="0">
                <a:latin typeface="+mn-lt"/>
                <a:ea typeface="Times New Roman" panose="02020603050405020304" pitchFamily="18" charset="0"/>
              </a:rPr>
              <a:t>Be very clear that the nominated asset has been used in the “recent past” – historic definition of which is five years – if it has not been used for in excess of five years, explain why </a:t>
            </a:r>
            <a:endParaRPr lang="en-GB" sz="1600" dirty="0">
              <a:latin typeface="+mn-lt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GB" sz="1600" dirty="0">
                <a:latin typeface="+mn-lt"/>
                <a:ea typeface="Times New Roman" panose="02020603050405020304" pitchFamily="18" charset="0"/>
              </a:rPr>
              <a:t>Be very clear how the nominated asset will be used in the next five years and relate it to the purpose the asset was first developed for </a:t>
            </a:r>
            <a:endParaRPr lang="en-GB" sz="1600" dirty="0">
              <a:latin typeface="+mn-lt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GB" sz="1600" dirty="0">
                <a:latin typeface="+mn-lt"/>
                <a:ea typeface="Times New Roman" panose="02020603050405020304" pitchFamily="18" charset="0"/>
              </a:rPr>
              <a:t>Be clear about the community use – how does/will the nominated asset benefit the community? Do some research – every local authority has to produce an ACV register freely available to view – if you are nominating a community centre – research what has been submitted and see whether  applicable to your nomination and take ideas from other nominations.                                                                                                                         City Observatory Information .  </a:t>
            </a:r>
            <a:r>
              <a:rPr lang="en-GB" sz="1600" dirty="0">
                <a:latin typeface="+mn-lt"/>
                <a:ea typeface="Times New Roman" panose="02020603050405020304" pitchFamily="18" charset="0"/>
                <a:hlinkClick r:id="rId2"/>
              </a:rPr>
              <a:t>https://www.cityobservatory.birmingham.gov.uk/</a:t>
            </a:r>
            <a:r>
              <a:rPr lang="en-GB" sz="1600" dirty="0">
                <a:latin typeface="+mn-lt"/>
                <a:ea typeface="Times New Roman" panose="02020603050405020304" pitchFamily="18" charset="0"/>
              </a:rPr>
              <a:t> </a:t>
            </a:r>
            <a:endParaRPr lang="en-GB" sz="1600" dirty="0">
              <a:latin typeface="+mn-lt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GB" sz="1600" dirty="0">
                <a:latin typeface="+mn-lt"/>
                <a:ea typeface="Times New Roman" panose="02020603050405020304" pitchFamily="18" charset="0"/>
              </a:rPr>
              <a:t>Treat the application much the same as a job application – do not assume the office panel knows something/ anything about the asset that you are nominating - tell them everything that you want them to know about the historic use, current use ( where applicable ) and proposals for future use – which must be for at least five years </a:t>
            </a:r>
            <a:endParaRPr lang="en-GB" sz="1600" dirty="0">
              <a:latin typeface="+mn-lt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GB" sz="1600" dirty="0">
                <a:latin typeface="+mn-lt"/>
                <a:ea typeface="Times New Roman" panose="02020603050405020304" pitchFamily="18" charset="0"/>
              </a:rPr>
              <a:t>Seek guidance – speak to us at NDSU – we can talk you through the process but can’t write your nomination for you</a:t>
            </a:r>
            <a:endParaRPr lang="en-GB" sz="1600" dirty="0">
              <a:latin typeface="+mn-lt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endParaRPr lang="en-GB" sz="2000" dirty="0">
              <a:latin typeface="+mn-lt"/>
              <a:ea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61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176A-70C7-9186-0F9E-2F7E482D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Ownership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E97E3-3E1C-96C0-9DAA-F176E844A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altLang="en-US" sz="1800" dirty="0">
              <a:latin typeface="+mn-lt"/>
            </a:endParaRPr>
          </a:p>
          <a:p>
            <a:endParaRPr lang="en-GB" altLang="en-US" sz="1800" dirty="0"/>
          </a:p>
          <a:p>
            <a:r>
              <a:rPr lang="en-GB" altLang="en-US" sz="1800" dirty="0">
                <a:latin typeface="+mn-lt"/>
              </a:rPr>
              <a:t>DLUHC Government Fund £150m – started June 2021 to run for 4 years- end March 2025</a:t>
            </a:r>
          </a:p>
          <a:p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Expression of Interest stage - always open</a:t>
            </a:r>
          </a:p>
          <a:p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Applications must be submitted by 11:59am (midday) on each bidding window’s respective closing date</a:t>
            </a:r>
          </a:p>
          <a:p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There are 4 bidding windows each year at regular intervals</a:t>
            </a:r>
          </a:p>
          <a:p>
            <a:r>
              <a:rPr lang="en-GB" altLang="en-US" sz="1800" dirty="0">
                <a:latin typeface="+mn-lt"/>
              </a:rPr>
              <a:t>Support purchase and/or renovation costs of community assets (not CAT)</a:t>
            </a:r>
          </a:p>
          <a:p>
            <a:r>
              <a:rPr lang="en-GB" altLang="en-US" sz="1800" dirty="0">
                <a:latin typeface="+mn-lt"/>
              </a:rPr>
              <a:t>Can bid for 50% match funding</a:t>
            </a:r>
          </a:p>
          <a:p>
            <a:r>
              <a:rPr lang="en-GB" altLang="en-US" sz="1800" dirty="0">
                <a:latin typeface="+mn-lt"/>
              </a:rPr>
              <a:t>Need to prove value of asset and long-term viability</a:t>
            </a:r>
          </a:p>
          <a:p>
            <a:r>
              <a:rPr lang="en-GB" altLang="en-US" sz="1800" dirty="0">
                <a:latin typeface="+mn-lt"/>
              </a:rPr>
              <a:t>Link to DLUHC Pages:-</a:t>
            </a:r>
          </a:p>
          <a:p>
            <a:pPr marL="0" indent="0">
              <a:buNone/>
            </a:pPr>
            <a:r>
              <a:rPr lang="en-GB" altLang="en-US" sz="1800" dirty="0">
                <a:latin typeface="+mn-lt"/>
                <a:hlinkClick r:id="rId2"/>
              </a:rPr>
              <a:t>https://www.gov.uk/government/publications/community-ownership-fund-prospectus/community-ownership-fund-prospectus--2</a:t>
            </a:r>
            <a:r>
              <a:rPr lang="en-GB" altLang="en-US" sz="1800" dirty="0">
                <a:latin typeface="+mn-lt"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823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20BDF-823C-A63D-1A28-632ECB69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149D7-5581-41A5-2A84-668B43283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altLang="en-US" sz="1800" b="1" u="sng" dirty="0">
                <a:latin typeface="+mn-lt"/>
              </a:rPr>
              <a:t>4 strategic objectives:</a:t>
            </a:r>
          </a:p>
          <a:p>
            <a:pPr algn="l"/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to provide targeted investment for communities to save and sustain community assets that would otherwise be lost to community use</a:t>
            </a:r>
          </a:p>
          <a:p>
            <a:pPr algn="l"/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to strengthen capacity and capability in communities, supporting them to shape their places and develop sustainable community businesses</a:t>
            </a:r>
          </a:p>
          <a:p>
            <a:pPr algn="l"/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to empower communities in left behind places to level up</a:t>
            </a:r>
          </a:p>
          <a:p>
            <a:pPr algn="l"/>
            <a:r>
              <a:rPr lang="en-GB" sz="1800" b="0" i="0" dirty="0">
                <a:solidFill>
                  <a:srgbClr val="0B0C0C"/>
                </a:solidFill>
                <a:effectLst/>
                <a:latin typeface="+mn-lt"/>
              </a:rPr>
              <a:t>to strengthen direct links between places across the UK and the UK Government</a:t>
            </a:r>
          </a:p>
          <a:p>
            <a:pPr marL="0" indent="0">
              <a:buNone/>
            </a:pPr>
            <a:r>
              <a:rPr lang="en-GB" sz="1800" b="1" u="sng" dirty="0">
                <a:latin typeface="+mn-lt"/>
              </a:rPr>
              <a:t>Support from Locality</a:t>
            </a:r>
          </a:p>
          <a:p>
            <a:pPr marL="0" indent="0">
              <a:buNone/>
            </a:pPr>
            <a:r>
              <a:rPr lang="en-GB" sz="1800" dirty="0">
                <a:latin typeface="+mn-lt"/>
                <a:hlinkClick r:id="rId2"/>
              </a:rPr>
              <a:t>https://mycommunity.org.uk/community-ownership-fund</a:t>
            </a:r>
            <a:r>
              <a:rPr lang="en-GB" sz="1800" dirty="0">
                <a:latin typeface="+mn-lt"/>
              </a:rPr>
              <a:t> </a:t>
            </a:r>
          </a:p>
          <a:p>
            <a:r>
              <a:rPr lang="en-GB" sz="1800" dirty="0">
                <a:solidFill>
                  <a:srgbClr val="3D495E"/>
                </a:solidFill>
                <a:effectLst/>
                <a:latin typeface="+mn-lt"/>
                <a:ea typeface="Calibri" panose="020F0502020204030204" pitchFamily="34" charset="0"/>
              </a:rPr>
              <a:t>provides more insights into the process, and the type of support available including webinars and case studies. </a:t>
            </a:r>
            <a:endParaRPr lang="en-GB" sz="1800" dirty="0">
              <a:latin typeface="+mn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4055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0A9C-6508-3BFD-1B45-0E7024930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NDSU and other 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9BBA7-A116-7851-5C8E-DEA6C5A60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altLang="en-US" sz="2400" b="1" dirty="0"/>
          </a:p>
          <a:p>
            <a:r>
              <a:rPr lang="en-GB" altLang="en-US" sz="2000" b="1" dirty="0"/>
              <a:t>Neighbourhood Development and Support Unit </a:t>
            </a:r>
            <a:r>
              <a:rPr lang="en-GB" altLang="en-US" sz="2000" dirty="0"/>
              <a:t>– </a:t>
            </a:r>
            <a:r>
              <a:rPr lang="en-GB" altLang="en-US" sz="2000" dirty="0">
                <a:hlinkClick r:id="rId2"/>
              </a:rPr>
              <a:t>NDSU@birmingham.gov.uk</a:t>
            </a:r>
            <a:r>
              <a:rPr lang="en-GB" altLang="en-US" sz="2000" dirty="0"/>
              <a:t> </a:t>
            </a:r>
          </a:p>
          <a:p>
            <a:r>
              <a:rPr lang="en-GB" altLang="en-US" sz="2000" dirty="0"/>
              <a:t>Karen Cheney </a:t>
            </a:r>
            <a:r>
              <a:rPr lang="en-GB" altLang="en-US" sz="2000" dirty="0">
                <a:hlinkClick r:id="rId3"/>
              </a:rPr>
              <a:t>Karen.Cheney@birmingham.gov.uk</a:t>
            </a:r>
            <a:r>
              <a:rPr lang="en-GB" altLang="en-US" sz="2000" dirty="0"/>
              <a:t> </a:t>
            </a:r>
          </a:p>
          <a:p>
            <a:r>
              <a:rPr lang="en-GB" altLang="en-US" sz="2000" dirty="0"/>
              <a:t>Rachel West </a:t>
            </a:r>
            <a:r>
              <a:rPr lang="en-GB" altLang="en-US" sz="2000" dirty="0">
                <a:hlinkClick r:id="rId4"/>
              </a:rPr>
              <a:t>Rachel.West@birmingham.gov.uk</a:t>
            </a:r>
            <a:r>
              <a:rPr lang="en-GB" altLang="en-US" sz="2000" dirty="0"/>
              <a:t> </a:t>
            </a:r>
          </a:p>
          <a:p>
            <a:endParaRPr lang="en-GB" sz="2000" dirty="0"/>
          </a:p>
          <a:p>
            <a:r>
              <a:rPr lang="en-GB" sz="2000" dirty="0"/>
              <a:t>Save Birmingham </a:t>
            </a:r>
            <a:r>
              <a:rPr lang="en-GB" sz="2000" u="sng" kern="0" dirty="0">
                <a:solidFill>
                  <a:srgbClr val="0000FF"/>
                </a:solidFill>
                <a:effectLst/>
                <a:ea typeface="Calibri" panose="020F0502020204030204" pitchFamily="34" charset="0"/>
                <a:hlinkClick r:id="rId5"/>
              </a:rPr>
              <a:t>www.savebirmingham.org</a:t>
            </a:r>
            <a:endParaRPr lang="en-GB" sz="2000" u="sng" kern="0" dirty="0">
              <a:solidFill>
                <a:srgbClr val="0000FF"/>
              </a:solidFill>
              <a:effectLst/>
              <a:ea typeface="Calibri" panose="020F0502020204030204" pitchFamily="34" charset="0"/>
            </a:endParaRPr>
          </a:p>
          <a:p>
            <a:endParaRPr lang="en-GB" sz="2000" u="sng" kern="0" dirty="0">
              <a:solidFill>
                <a:srgbClr val="0000FF"/>
              </a:solidFill>
            </a:endParaRPr>
          </a:p>
          <a:p>
            <a:r>
              <a:rPr lang="en-GB" sz="2000" kern="0" dirty="0"/>
              <a:t>Birmingham Community Matters </a:t>
            </a:r>
            <a:r>
              <a:rPr lang="en-GB" sz="2000" u="sng" kern="0" dirty="0">
                <a:solidFill>
                  <a:srgbClr val="404040"/>
                </a:solidFill>
                <a:effectLst/>
                <a:ea typeface="Calibri" panose="020F0502020204030204" pitchFamily="34" charset="0"/>
                <a:hlinkClick r:id="rId6"/>
              </a:rPr>
              <a:t>www.birminghamcommunitymatters.org.uk</a:t>
            </a:r>
            <a:endParaRPr lang="en-GB" sz="2000" u="sng" kern="0" dirty="0">
              <a:solidFill>
                <a:srgbClr val="404040"/>
              </a:solidFill>
              <a:effectLst/>
              <a:ea typeface="Calibri" panose="020F0502020204030204" pitchFamily="34" charset="0"/>
            </a:endParaRPr>
          </a:p>
          <a:p>
            <a:endParaRPr lang="en-GB" sz="2000" u="sng" kern="0" dirty="0">
              <a:solidFill>
                <a:srgbClr val="404040"/>
              </a:solidFill>
              <a:ea typeface="Calibri" panose="020F0502020204030204" pitchFamily="34" charset="0"/>
            </a:endParaRPr>
          </a:p>
          <a:p>
            <a:r>
              <a:rPr lang="en-GB" sz="2000" kern="0" dirty="0">
                <a:solidFill>
                  <a:srgbClr val="404040"/>
                </a:solidFill>
                <a:ea typeface="Calibri" panose="020F0502020204030204" pitchFamily="34" charset="0"/>
              </a:rPr>
              <a:t>Locality</a:t>
            </a:r>
            <a:endParaRPr lang="en-GB" sz="1800" dirty="0">
              <a:hlinkClick r:id="rId7"/>
            </a:endParaRPr>
          </a:p>
          <a:p>
            <a:pPr marL="114300" indent="0">
              <a:buNone/>
            </a:pPr>
            <a:r>
              <a:rPr lang="en-GB" sz="1800" dirty="0">
                <a:hlinkClick r:id="rId7"/>
              </a:rPr>
              <a:t>Community assets and ownership – </a:t>
            </a:r>
            <a:r>
              <a:rPr lang="en-GB" sz="1800" dirty="0" err="1">
                <a:hlinkClick r:id="rId7"/>
              </a:rPr>
              <a:t>MyCommunity</a:t>
            </a:r>
            <a:r>
              <a:rPr lang="en-GB" sz="1800"/>
              <a:t> </a:t>
            </a:r>
            <a:endParaRPr lang="en-GB" sz="1800" u="sng" kern="0" dirty="0">
              <a:solidFill>
                <a:srgbClr val="404040"/>
              </a:solidFill>
              <a:effectLst/>
              <a:ea typeface="Calibri" panose="020F0502020204030204" pitchFamily="34" charset="0"/>
            </a:endParaRPr>
          </a:p>
          <a:p>
            <a:endParaRPr lang="en-GB" sz="2000" u="sng" kern="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8038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275</TotalTime>
  <Words>1859</Words>
  <Application>Microsoft Office PowerPoint</Application>
  <PresentationFormat>On-screen Show (4:3)</PresentationFormat>
  <Paragraphs>159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Trebuchet MS</vt:lpstr>
      <vt:lpstr>Wingdings 3</vt:lpstr>
      <vt:lpstr>Facet</vt:lpstr>
      <vt:lpstr>Birmingham City Council  Community Asset Transfer Protocol  and Update Information</vt:lpstr>
      <vt:lpstr>INTRODUCTION</vt:lpstr>
      <vt:lpstr>But……</vt:lpstr>
      <vt:lpstr>Information included </vt:lpstr>
      <vt:lpstr>Background to CAT</vt:lpstr>
      <vt:lpstr>Birmingham CAT is</vt:lpstr>
      <vt:lpstr>The Protocol -So how do we do it …..</vt:lpstr>
      <vt:lpstr>The CAT Lease</vt:lpstr>
      <vt:lpstr>Valuing Worth</vt:lpstr>
      <vt:lpstr>Hints and Tips – for Com Orgs and Officer Awareness</vt:lpstr>
      <vt:lpstr>Other Useful Information</vt:lpstr>
      <vt:lpstr>Asset of Community Value -ACV</vt:lpstr>
      <vt:lpstr>ACVs Contd.</vt:lpstr>
      <vt:lpstr>ACV Contd.</vt:lpstr>
      <vt:lpstr>Hints and Tips</vt:lpstr>
      <vt:lpstr>Community Ownership Fund</vt:lpstr>
      <vt:lpstr>PowerPoint Presentation</vt:lpstr>
      <vt:lpstr>NDSU and other Contacts</vt:lpstr>
    </vt:vector>
  </TitlesOfParts>
  <Company>Service Birmingham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Community Asset Transfer in Birmingham City Council</dc:title>
  <dc:creator>Service Birmingham</dc:creator>
  <cp:lastModifiedBy>Karen Cheney</cp:lastModifiedBy>
  <cp:revision>23</cp:revision>
  <cp:lastPrinted>2023-12-05T15:48:55Z</cp:lastPrinted>
  <dcterms:created xsi:type="dcterms:W3CDTF">2018-05-29T15:47:36Z</dcterms:created>
  <dcterms:modified xsi:type="dcterms:W3CDTF">2024-05-20T15:28:13Z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17471b1-27ab-4640-9264-e69a67407ca3_Enabled">
    <vt:lpwstr>true</vt:lpwstr>
  </property>
  <property fmtid="{D5CDD505-2E9C-101B-9397-08002B2CF9AE}" pid="3" name="MSIP_Label_a17471b1-27ab-4640-9264-e69a67407ca3_SetDate">
    <vt:lpwstr>2023-12-05T15:49:36Z</vt:lpwstr>
  </property>
  <property fmtid="{D5CDD505-2E9C-101B-9397-08002B2CF9AE}" pid="4" name="MSIP_Label_a17471b1-27ab-4640-9264-e69a67407ca3_Method">
    <vt:lpwstr>Standard</vt:lpwstr>
  </property>
  <property fmtid="{D5CDD505-2E9C-101B-9397-08002B2CF9AE}" pid="5" name="MSIP_Label_a17471b1-27ab-4640-9264-e69a67407ca3_Name">
    <vt:lpwstr>BCC - OFFICIAL</vt:lpwstr>
  </property>
  <property fmtid="{D5CDD505-2E9C-101B-9397-08002B2CF9AE}" pid="6" name="MSIP_Label_a17471b1-27ab-4640-9264-e69a67407ca3_SiteId">
    <vt:lpwstr>699ace67-d2e4-4bcd-b303-d2bbe2b9bbf1</vt:lpwstr>
  </property>
  <property fmtid="{D5CDD505-2E9C-101B-9397-08002B2CF9AE}" pid="7" name="MSIP_Label_a17471b1-27ab-4640-9264-e69a67407ca3_ActionId">
    <vt:lpwstr>3624230f-ab89-4a58-8f6d-7e7b4dad08e9</vt:lpwstr>
  </property>
  <property fmtid="{D5CDD505-2E9C-101B-9397-08002B2CF9AE}" pid="8" name="MSIP_Label_a17471b1-27ab-4640-9264-e69a67407ca3_ContentBits">
    <vt:lpwstr>2</vt:lpwstr>
  </property>
  <property fmtid="{D5CDD505-2E9C-101B-9397-08002B2CF9AE}" pid="9" name="ClassificationContentMarkingFooterLocations">
    <vt:lpwstr>Adjacency:9</vt:lpwstr>
  </property>
  <property fmtid="{D5CDD505-2E9C-101B-9397-08002B2CF9AE}" pid="10" name="ClassificationContentMarkingFooterText">
    <vt:lpwstr>OFFICIAL</vt:lpwstr>
  </property>
</Properties>
</file>